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91" r:id="rId5"/>
    <p:sldId id="262" r:id="rId6"/>
    <p:sldId id="258" r:id="rId7"/>
    <p:sldId id="282" r:id="rId8"/>
    <p:sldId id="259" r:id="rId9"/>
    <p:sldId id="260" r:id="rId10"/>
    <p:sldId id="263" r:id="rId11"/>
    <p:sldId id="261" r:id="rId12"/>
    <p:sldId id="286" r:id="rId13"/>
    <p:sldId id="272" r:id="rId14"/>
    <p:sldId id="273" r:id="rId15"/>
    <p:sldId id="274" r:id="rId16"/>
    <p:sldId id="278" r:id="rId17"/>
    <p:sldId id="279" r:id="rId18"/>
    <p:sldId id="280" r:id="rId19"/>
    <p:sldId id="281" r:id="rId20"/>
    <p:sldId id="283" r:id="rId21"/>
    <p:sldId id="285" r:id="rId22"/>
    <p:sldId id="264" r:id="rId23"/>
    <p:sldId id="265" r:id="rId24"/>
    <p:sldId id="267" r:id="rId25"/>
    <p:sldId id="268" r:id="rId26"/>
    <p:sldId id="269" r:id="rId27"/>
    <p:sldId id="270" r:id="rId28"/>
    <p:sldId id="266" r:id="rId29"/>
    <p:sldId id="287" r:id="rId30"/>
    <p:sldId id="288" r:id="rId31"/>
    <p:sldId id="275" r:id="rId32"/>
    <p:sldId id="289" r:id="rId33"/>
    <p:sldId id="290" r:id="rId34"/>
    <p:sldId id="271" r:id="rId3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2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CC43F-251C-482A-A339-781225F99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00FAF3-9A5F-4BC5-901A-C91DCEF4F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3EB349-319D-4F72-A1BD-090F3A65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B0F-6332-4284-A85D-45393F2FA788}" type="datetimeFigureOut">
              <a:rPr lang="es-EC" smtClean="0"/>
              <a:t>14/6/2021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A0900-C3FF-458F-8CC5-88A93ACF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567923-58A8-43F7-8F75-6B2C2A11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3E77-C10E-4F23-BAAE-E11BE3D136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739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23D6B-E2DE-47E1-A1BF-34FFDB571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068D2E-356E-4BC8-AA79-97C573B01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97E57F-02B0-4A31-82DD-5CCBDFCD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B0F-6332-4284-A85D-45393F2FA788}" type="datetimeFigureOut">
              <a:rPr lang="es-EC" smtClean="0"/>
              <a:t>14/6/2021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3B3A5-950B-441A-BC59-F88CADBB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43883D-062A-4109-932E-38C8D7D0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3E77-C10E-4F23-BAAE-E11BE3D136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869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B81D89-2091-4542-9C2D-D39CAF71A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DF5C7B-499E-4764-9A8B-7642FD7FC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69FA8E-507B-4588-A1FF-F9A398DF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B0F-6332-4284-A85D-45393F2FA788}" type="datetimeFigureOut">
              <a:rPr lang="es-EC" smtClean="0"/>
              <a:t>14/6/2021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3860F3-158B-4CFA-B699-FB00EDAE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135F3-A425-4606-9762-CE84E9EE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3E77-C10E-4F23-BAAE-E11BE3D136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587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266F5-66CC-4791-AAC4-FD12C29A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028219-EF57-4405-813B-88120680B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DD1827-4EE6-471B-AD91-EE5437AE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B0F-6332-4284-A85D-45393F2FA788}" type="datetimeFigureOut">
              <a:rPr lang="es-EC" smtClean="0"/>
              <a:t>14/6/2021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F3BF81-D17B-4CC5-8C10-0D99CFD5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DB4C74-3163-4600-BEA7-1E952B52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3E77-C10E-4F23-BAAE-E11BE3D136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BD140-399A-4E6F-AB1A-53820719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4EA2C3-BB23-445B-81D4-0F22E4F00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A0D6BF-ABEE-4575-9C4E-BF3F7B60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B0F-6332-4284-A85D-45393F2FA788}" type="datetimeFigureOut">
              <a:rPr lang="es-EC" smtClean="0"/>
              <a:t>14/6/2021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5CE7FA-7911-4514-9BD7-2A378242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EEA296-5F3A-4F98-B9AC-030B1428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3E77-C10E-4F23-BAAE-E11BE3D136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857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CD70C-1CA3-4303-86BD-1F1CF472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F03B2C-4424-43B9-AE52-55B6320DE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1DD635-ABBE-42ED-9FA5-8BE6B8A6B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2AE42A-4478-4F9B-81EE-36EB215F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B0F-6332-4284-A85D-45393F2FA788}" type="datetimeFigureOut">
              <a:rPr lang="es-EC" smtClean="0"/>
              <a:t>14/6/2021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3428E7-04DE-4FB8-A8F4-94A03B85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06B084-1E91-4316-A78C-467C704B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3E77-C10E-4F23-BAAE-E11BE3D136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604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E9A72-B1BB-4D39-BB10-24E1ACBC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FDD793-F24E-41C1-8C92-EF271DE1F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BC3579-F8DD-465F-800E-8F5BBEB3E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AA052C-B989-48B1-B04F-9C5F99AD3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7F2F62-EE3B-41E2-B12C-02276A5EA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73A44F-B86E-4882-ACDE-07713816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B0F-6332-4284-A85D-45393F2FA788}" type="datetimeFigureOut">
              <a:rPr lang="es-EC" smtClean="0"/>
              <a:t>14/6/2021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E4E1CE-0EA0-4626-BC53-4307F6B4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D44A11-6E3A-4CB6-A3A4-1C4EF9CA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3E77-C10E-4F23-BAAE-E11BE3D136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709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56B32-762D-4769-B96A-82963055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9267BD-5BEB-49F5-8506-6AAC0334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B0F-6332-4284-A85D-45393F2FA788}" type="datetimeFigureOut">
              <a:rPr lang="es-EC" smtClean="0"/>
              <a:t>14/6/2021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F34886-3BDB-48A9-8FE3-623ECD10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8BC734-8C5B-4281-B2ED-B8D8A727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3E77-C10E-4F23-BAAE-E11BE3D136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96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C125D3F-FB63-459C-84BF-F0B10580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B0F-6332-4284-A85D-45393F2FA788}" type="datetimeFigureOut">
              <a:rPr lang="es-EC" smtClean="0"/>
              <a:t>14/6/2021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28AD5CA-B576-4F59-8780-BD21DAFB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6D336C-0AA3-419A-AA8B-683F87C6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3E77-C10E-4F23-BAAE-E11BE3D136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115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1EF89-FC82-4C4C-923B-415EF6B5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35B6E2-B535-45B7-9AA6-69BBA2DD9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E2B5F2-CE20-4AEE-8DEA-E74937FFE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EA3FE8-773B-4FAA-A58F-5897CA1A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B0F-6332-4284-A85D-45393F2FA788}" type="datetimeFigureOut">
              <a:rPr lang="es-EC" smtClean="0"/>
              <a:t>14/6/2021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0CB88-6DD1-4DE1-8430-6034B47B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07580D-2386-4444-B702-7FB4261C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3E77-C10E-4F23-BAAE-E11BE3D136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041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029A8-BBC7-4F9E-97E5-314D6415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06672E-52C5-4A4A-BD4F-CAD417501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5D8436-AAB0-492D-88CC-837C32EB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FBCA19-7749-4B1E-8E3D-5B69D3AB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0B0F-6332-4284-A85D-45393F2FA788}" type="datetimeFigureOut">
              <a:rPr lang="es-EC" smtClean="0"/>
              <a:t>14/6/2021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D455DA-FE06-4FF2-93FC-57B4FA29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2979AD-C342-420E-A7B2-1ECD1C03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3E77-C10E-4F23-BAAE-E11BE3D136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21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213E0F-49B8-4288-A9DC-9A2E4771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6AF042-C8A8-4DFF-8B16-0F205DD5B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226CD1-99E5-433A-968A-C3EE8B583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20B0F-6332-4284-A85D-45393F2FA788}" type="datetimeFigureOut">
              <a:rPr lang="es-EC" smtClean="0"/>
              <a:t>14/6/2021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771214-B89F-4D86-ACFA-BDB67195D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50795E-B578-4673-BB1F-E4CE1157F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33E77-C10E-4F23-BAAE-E11BE3D136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352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g"/><Relationship Id="rId7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g"/><Relationship Id="rId9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7F4CD0BA-D781-44AC-AC55-50DCA908D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48C171A2-13C4-49C8-8AB7-8655A01DC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0940"/>
            <a:ext cx="10515600" cy="2852737"/>
          </a:xfrm>
        </p:spPr>
        <p:txBody>
          <a:bodyPr/>
          <a:lstStyle/>
          <a:p>
            <a:pPr algn="l"/>
            <a:r>
              <a:rPr lang="es-EC" dirty="0">
                <a:solidFill>
                  <a:schemeClr val="bg1"/>
                </a:solidFill>
              </a:rPr>
              <a:t>Información del </a:t>
            </a:r>
            <a:br>
              <a:rPr lang="es-EC" dirty="0">
                <a:solidFill>
                  <a:schemeClr val="bg1"/>
                </a:solidFill>
              </a:rPr>
            </a:br>
            <a:r>
              <a:rPr lang="es-EC" dirty="0">
                <a:solidFill>
                  <a:schemeClr val="bg1"/>
                </a:solidFill>
              </a:rPr>
              <a:t>mercado de seguros 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32BE97A9-EE54-4D64-B843-7F4D16096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300665"/>
            <a:ext cx="8245845" cy="388935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es-EC" dirty="0">
                <a:solidFill>
                  <a:schemeClr val="bg1"/>
                </a:solidFill>
              </a:rPr>
              <a:t>Primer cuatrimestre 2021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4EFDDA1A-FB55-4833-85F1-BAB4ADC41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23" y="3018402"/>
            <a:ext cx="2671198" cy="267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6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3D340C-C6FE-422E-9AAB-FBBEC3E5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800" dirty="0"/>
              <a:t>Prima neta emitida anualizada por ramo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27D549-74D2-45CB-BAF3-B7D3A04AA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3A2B8B-14C4-472F-B2D0-431D7E20C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302644"/>
            <a:ext cx="6656832" cy="4152127"/>
          </a:xfrm>
          <a:prstGeom prst="rect">
            <a:avLst/>
          </a:prstGeom>
        </p:spPr>
      </p:pic>
      <p:pic>
        <p:nvPicPr>
          <p:cNvPr id="10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D68FD0DE-2189-49D4-A2B7-F729E7A56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12" name="Imagen 11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CAF78F6F-155C-4D9F-B065-665E380B55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61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BCABDF-E54B-4ECE-B090-265609BC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800" dirty="0"/>
              <a:t>Prima neta emitida anualizada por ramo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18665C-E995-4ED7-92A4-E2E999E41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DEB236-CA4A-4226-B9B4-4FC69EF29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356696"/>
            <a:ext cx="6656832" cy="4044024"/>
          </a:xfrm>
          <a:prstGeom prst="rect">
            <a:avLst/>
          </a:prstGeom>
        </p:spPr>
      </p:pic>
      <p:pic>
        <p:nvPicPr>
          <p:cNvPr id="11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92C6CB4A-CEC6-48D4-B2FA-719778BA4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13" name="Imagen 12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AA0C8984-5816-4196-B14F-3D85C63281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7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70AB3-A991-4382-A9B3-86378D5F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312" y="1709738"/>
            <a:ext cx="5106138" cy="2852737"/>
          </a:xfrm>
        </p:spPr>
        <p:txBody>
          <a:bodyPr/>
          <a:lstStyle/>
          <a:p>
            <a:r>
              <a:rPr lang="es-EC" dirty="0"/>
              <a:t>Indicadores de gestión técnica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BCBB9C-5976-4574-8902-E6E810BE3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2A3D5501-4294-4031-A8E3-F0F7D0F36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046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6E9E786C-20C1-4D3D-ACD6-3047D0420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47" y="4798353"/>
            <a:ext cx="1666875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8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500149-DF7B-4E67-8756-DEECF5B0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400" dirty="0"/>
              <a:t>Siniestralidad devengada consolidada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7E965-1E71-4AE2-B3DB-94AC5140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AD0377-1568-4976-8C8D-7F73F9E6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473190"/>
            <a:ext cx="6656832" cy="3811036"/>
          </a:xfrm>
          <a:prstGeom prst="rect">
            <a:avLst/>
          </a:prstGeom>
        </p:spPr>
      </p:pic>
      <p:pic>
        <p:nvPicPr>
          <p:cNvPr id="20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E5B2E60C-B7EC-491A-98BC-0B130ADB9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22" name="Imagen 21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8325827C-7436-47C4-925C-724643C55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6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500149-DF7B-4E67-8756-DEECF5B0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400" dirty="0"/>
              <a:t>Siniestralidad devengada seguros de vida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7E965-1E71-4AE2-B3DB-94AC5140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5DB856-D504-4836-89CD-5170DAE6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473190"/>
            <a:ext cx="6656832" cy="3811036"/>
          </a:xfrm>
          <a:prstGeom prst="rect">
            <a:avLst/>
          </a:prstGeom>
        </p:spPr>
      </p:pic>
      <p:pic>
        <p:nvPicPr>
          <p:cNvPr id="19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68EC236D-5BCA-4AB7-8B88-31888FA5F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20" name="Imagen 19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FEC1CF99-DAF4-4712-B385-3B5EDC0415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6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500149-DF7B-4E67-8756-DEECF5B0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400" dirty="0"/>
              <a:t>Siniestralidad devengada seguros no vida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7E965-1E71-4AE2-B3DB-94AC5140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CFB70E-61C9-4C72-9907-3684790A4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473190"/>
            <a:ext cx="6656832" cy="3811036"/>
          </a:xfrm>
          <a:prstGeom prst="rect">
            <a:avLst/>
          </a:prstGeom>
        </p:spPr>
      </p:pic>
      <p:pic>
        <p:nvPicPr>
          <p:cNvPr id="19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339DC342-CE0B-419D-B5FF-0682407AD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20" name="Imagen 19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2AD9CDF0-97BD-41D6-94AF-3536CB4CB4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0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500149-DF7B-4E67-8756-DEECF5B0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400" dirty="0"/>
              <a:t>Índice combinado consolidado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7E965-1E71-4AE2-B3DB-94AC5140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CE1DC7-D525-4A82-B706-4E7FDBEC2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473190"/>
            <a:ext cx="6656832" cy="3811036"/>
          </a:xfrm>
          <a:prstGeom prst="rect">
            <a:avLst/>
          </a:prstGeom>
        </p:spPr>
      </p:pic>
      <p:pic>
        <p:nvPicPr>
          <p:cNvPr id="14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5438B38C-E0BB-4B28-89B6-3713240EF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15" name="Imagen 14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F8068AA7-C611-408C-A1E9-AB48F434B7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1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500149-DF7B-4E67-8756-DEECF5B0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400" dirty="0"/>
              <a:t>Índice combinado seguros de vida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7E965-1E71-4AE2-B3DB-94AC5140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DCFBC5-6D0A-462D-98D8-D934C5850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473190"/>
            <a:ext cx="6656832" cy="3811036"/>
          </a:xfrm>
          <a:prstGeom prst="rect">
            <a:avLst/>
          </a:prstGeom>
        </p:spPr>
      </p:pic>
      <p:pic>
        <p:nvPicPr>
          <p:cNvPr id="14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50B2AC85-056A-4316-814D-13CFBAB4C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15" name="Imagen 14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47BDDDA3-397F-41A1-B73D-B7AC6C1FD8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99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500149-DF7B-4E67-8756-DEECF5B0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400" dirty="0"/>
              <a:t>Índice combinado seguros no vida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7E965-1E71-4AE2-B3DB-94AC5140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61F514-1BC5-4496-986C-559DBEB34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473190"/>
            <a:ext cx="6656832" cy="3811036"/>
          </a:xfrm>
          <a:prstGeom prst="rect">
            <a:avLst/>
          </a:prstGeom>
        </p:spPr>
      </p:pic>
      <p:pic>
        <p:nvPicPr>
          <p:cNvPr id="14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F126696C-10F9-45DD-A798-9251B5462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15" name="Imagen 14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6B2667B8-1A26-480A-AEC2-333AD79E4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83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500149-DF7B-4E67-8756-DEECF5B0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400" dirty="0"/>
              <a:t>Indicadores de gestión por ramo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7E965-1E71-4AE2-B3DB-94AC5140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14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F126696C-10F9-45DD-A798-9251B5462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E5800B-7CE1-4944-B0B2-34AF9F34D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819" y="687878"/>
            <a:ext cx="6409041" cy="5482244"/>
          </a:xfrm>
          <a:prstGeom prst="rect">
            <a:avLst/>
          </a:prstGeom>
        </p:spPr>
      </p:pic>
      <p:pic>
        <p:nvPicPr>
          <p:cNvPr id="11" name="Imagen 10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955B0A13-E7D4-4752-838C-73F6E17350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3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70AB3-A991-4382-A9B3-86378D5F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312" y="1709738"/>
            <a:ext cx="5106138" cy="2852737"/>
          </a:xfrm>
        </p:spPr>
        <p:txBody>
          <a:bodyPr/>
          <a:lstStyle/>
          <a:p>
            <a:r>
              <a:rPr lang="es-EC" dirty="0"/>
              <a:t>Prima neta emitida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BCBB9C-5976-4574-8902-E6E810BE3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2A3D5501-4294-4031-A8E3-F0F7D0F36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046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6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9E0D1DF7-9346-4C14-9615-9E29861FC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47" y="4798353"/>
            <a:ext cx="1666875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0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500149-DF7B-4E67-8756-DEECF5B0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800" dirty="0"/>
              <a:t>Indicadores de gestión por compañía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7E965-1E71-4AE2-B3DB-94AC5140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3F9D71-0CED-4E3F-BC14-9B490BDD5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752" y="413606"/>
            <a:ext cx="3732324" cy="5715938"/>
          </a:xfrm>
          <a:prstGeom prst="rect">
            <a:avLst/>
          </a:prstGeom>
        </p:spPr>
      </p:pic>
      <p:pic>
        <p:nvPicPr>
          <p:cNvPr id="11" name="Imagen 10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955B0A13-E7D4-4752-838C-73F6E17350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  <p:pic>
        <p:nvPicPr>
          <p:cNvPr id="16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9C3239DD-7419-47BD-AD9C-661EA6387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0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70AB3-A991-4382-A9B3-86378D5F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312" y="1709738"/>
            <a:ext cx="5106138" cy="2852737"/>
          </a:xfrm>
        </p:spPr>
        <p:txBody>
          <a:bodyPr/>
          <a:lstStyle/>
          <a:p>
            <a:r>
              <a:rPr lang="es-EC" dirty="0"/>
              <a:t>Resultados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BCBB9C-5976-4574-8902-E6E810BE3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2A3D5501-4294-4031-A8E3-F0F7D0F36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046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787B4E2E-5AF0-4C15-AC00-F7787F02A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47" y="4798353"/>
            <a:ext cx="1666875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41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1375B4-D32B-4292-8A54-4E7B0F0D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 fontScale="90000"/>
          </a:bodyPr>
          <a:lstStyle/>
          <a:p>
            <a:r>
              <a:rPr lang="es-EC" sz="2800" dirty="0"/>
              <a:t>Resultado neto acumulado consolidado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ED36A-2B16-4A58-A023-677FD7BA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BAA20F-11D4-4F5F-BA5E-AAFBA7AAB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059" y="630936"/>
            <a:ext cx="5127993" cy="5495544"/>
          </a:xfrm>
          <a:prstGeom prst="rect">
            <a:avLst/>
          </a:prstGeom>
        </p:spPr>
      </p:pic>
      <p:pic>
        <p:nvPicPr>
          <p:cNvPr id="10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6A4C476F-C268-4635-8098-DC28706D6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12" name="Imagen 11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46D38382-C5D4-45E2-BC6E-68EDD058B0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33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C0FE82-BB80-46C9-B68B-CD757079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800" dirty="0"/>
              <a:t>Índices resultado técnico consolidado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B8DDF8-2EA5-4172-91C1-BF0B9C5BA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1CA502-DA35-4C31-85E6-261827E7D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872419"/>
            <a:ext cx="6656832" cy="5012577"/>
          </a:xfrm>
          <a:prstGeom prst="rect">
            <a:avLst/>
          </a:prstGeom>
        </p:spPr>
      </p:pic>
      <p:pic>
        <p:nvPicPr>
          <p:cNvPr id="10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2DA9E967-60FF-4BBF-A6C6-2B5223E84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12" name="Imagen 11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7564FECF-00DF-4845-8170-F1B7D4F3D3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3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0CA0CC-2CDA-4928-BFD9-88E0206B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800" dirty="0"/>
              <a:t>Resultado neto acumulado vida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BDBFAE-18FC-4AA3-A9D1-FA5FC1120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7974D4-1667-4D15-A96B-AF21D59E8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491" y="630936"/>
            <a:ext cx="5555129" cy="5495544"/>
          </a:xfrm>
          <a:prstGeom prst="rect">
            <a:avLst/>
          </a:prstGeom>
        </p:spPr>
      </p:pic>
      <p:pic>
        <p:nvPicPr>
          <p:cNvPr id="15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A4593B0D-422A-45E5-BD84-22FBF5E35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17" name="Imagen 16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20E67E55-4E54-4403-B6EB-2ADF49ABEC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58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17DC31-79E9-4E91-A1D0-ADAF330B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800" dirty="0"/>
              <a:t>Índices resultado técnico vida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8076F4-36A1-4580-8555-95186667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75A45A-6D03-43A6-ACAC-0691422FA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165942"/>
            <a:ext cx="6656832" cy="4425532"/>
          </a:xfrm>
          <a:prstGeom prst="rect">
            <a:avLst/>
          </a:prstGeom>
        </p:spPr>
      </p:pic>
      <p:pic>
        <p:nvPicPr>
          <p:cNvPr id="11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F1BD13A4-91A7-42BF-9CA0-BF68006F9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13" name="Imagen 12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AE84D852-514B-4305-BF5C-1F25020CB6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68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2BD61A-6FAA-4F7F-B9EE-B8D0BFBCC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800" dirty="0"/>
              <a:t>Resultado neto acumulado generales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B66FE4-BD15-4A09-ABE2-CAFD8EFDE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9C5F02-0D28-4200-B90E-6F3BFDA08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782" y="630936"/>
            <a:ext cx="5660548" cy="5495544"/>
          </a:xfrm>
          <a:prstGeom prst="rect">
            <a:avLst/>
          </a:prstGeom>
        </p:spPr>
      </p:pic>
      <p:pic>
        <p:nvPicPr>
          <p:cNvPr id="14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19A24FFF-95FB-4BAC-B57A-1AB8F1620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16" name="Imagen 15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AD21148A-7329-4353-BBB0-1362D9C33D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71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9FC398-AC14-4B71-888D-BA59D192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800" dirty="0"/>
              <a:t>Índices resultado técnico generales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80C6CD-A269-456A-8BC7-9F2ECFDAA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73E22B-4E0C-4AF3-BF75-2B1856BEE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165942"/>
            <a:ext cx="6656832" cy="4425532"/>
          </a:xfrm>
          <a:prstGeom prst="rect">
            <a:avLst/>
          </a:prstGeom>
        </p:spPr>
      </p:pic>
      <p:pic>
        <p:nvPicPr>
          <p:cNvPr id="10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79BBEB25-FBFE-4A98-A75E-97EEB1ACE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12" name="Imagen 11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8280F3BF-2DA3-48B0-94B4-470347F522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5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500149-DF7B-4E67-8756-DEECF5B0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es-EC" sz="3200"/>
              <a:t>Resultado neto acumulado</a:t>
            </a:r>
            <a:endParaRPr lang="es-EC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7E965-1E71-4AE2-B3DB-94AC5140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endParaRPr lang="es-EC" sz="1800"/>
          </a:p>
        </p:txBody>
      </p:sp>
      <p:pic>
        <p:nvPicPr>
          <p:cNvPr id="4" name="Imagen 3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ED432440-D0CA-464A-B3BA-4307120FF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3" y="2826876"/>
            <a:ext cx="5481509" cy="32889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D735A6-E150-4340-B159-63F2762B1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81" y="3924708"/>
            <a:ext cx="5523082" cy="1093241"/>
          </a:xfrm>
          <a:prstGeom prst="rect">
            <a:avLst/>
          </a:prstGeom>
        </p:spPr>
      </p:pic>
      <p:pic>
        <p:nvPicPr>
          <p:cNvPr id="15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8287BB56-9748-4F5E-89CF-75DD072B0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66" y="586822"/>
            <a:ext cx="1666875" cy="1644650"/>
          </a:xfrm>
          <a:prstGeom prst="rect">
            <a:avLst/>
          </a:prstGeom>
        </p:spPr>
      </p:pic>
      <p:pic>
        <p:nvPicPr>
          <p:cNvPr id="17" name="Imagen 16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A555D327-8F58-4EDE-8E39-EA3897638D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04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70AB3-A991-4382-A9B3-86378D5F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312" y="1709738"/>
            <a:ext cx="5106138" cy="2852737"/>
          </a:xfrm>
        </p:spPr>
        <p:txBody>
          <a:bodyPr/>
          <a:lstStyle/>
          <a:p>
            <a:r>
              <a:rPr lang="es-EC" dirty="0"/>
              <a:t>Indicadores financieros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BCBB9C-5976-4574-8902-E6E810BE3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2A3D5501-4294-4031-A8E3-F0F7D0F36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046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EF810188-A6A7-4163-A81E-BB038982D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47" y="4798353"/>
            <a:ext cx="1666875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1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630FB1-2E8A-4BF7-B19E-D4C21C53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es-EC" sz="3200" dirty="0"/>
              <a:t>Prima neta emitida consolidada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ACDC52F0-20AE-48D4-9F49-388672F00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66" y="586822"/>
            <a:ext cx="1666875" cy="1644650"/>
          </a:xfrm>
        </p:spPr>
      </p:pic>
      <p:pic>
        <p:nvPicPr>
          <p:cNvPr id="4" name="Imagen 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6A2A0EEF-0FEE-498B-AA62-8F04DA726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3" y="2823960"/>
            <a:ext cx="5481509" cy="32947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6EF3118-F268-46F7-8DD3-A03506217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781" y="4017284"/>
            <a:ext cx="5523082" cy="908089"/>
          </a:xfrm>
          <a:prstGeom prst="rect">
            <a:avLst/>
          </a:prstGeom>
        </p:spPr>
      </p:pic>
      <p:pic>
        <p:nvPicPr>
          <p:cNvPr id="19" name="Imagen 18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1FA6B73F-67B9-4EAF-A2FE-C5BD2E07D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57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9FC398-AC14-4B71-888D-BA59D192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800"/>
              <a:t>Indicadores financieros</a:t>
            </a:r>
            <a:endParaRPr lang="es-EC" sz="2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80C6CD-A269-456A-8BC7-9F2ECFDAA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12" name="Imagen 11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8280F3BF-2DA3-48B0-94B4-470347F52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B97EA4C-3135-47DB-BBE9-F1A0FB5EA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572" y="1098121"/>
            <a:ext cx="6703730" cy="46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52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D504B3E-2155-480C-A1E5-DBFD02C55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500149-DF7B-4E67-8756-DEECF5B0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538728" cy="1645920"/>
          </a:xfrm>
        </p:spPr>
        <p:txBody>
          <a:bodyPr>
            <a:normAutofit/>
          </a:bodyPr>
          <a:lstStyle/>
          <a:p>
            <a:r>
              <a:rPr lang="es-EC" sz="3200" dirty="0"/>
              <a:t>Indicadores de liquidez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7E965-1E71-4AE2-B3DB-94AC5140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586822"/>
            <a:ext cx="6007608" cy="1645920"/>
          </a:xfrm>
        </p:spPr>
        <p:txBody>
          <a:bodyPr anchor="ctr">
            <a:normAutofit/>
          </a:bodyPr>
          <a:lstStyle/>
          <a:p>
            <a:endParaRPr lang="es-EC" sz="18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AD0429-140C-4E93-91E4-AFD2690F9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57" r="-3" b="8486"/>
          <a:stretch/>
        </p:blipFill>
        <p:spPr>
          <a:xfrm>
            <a:off x="5074877" y="2729397"/>
            <a:ext cx="6646980" cy="34838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C95F2A-633E-46DA-A8CF-600AC7642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43" y="3093513"/>
            <a:ext cx="4584589" cy="2755631"/>
          </a:xfrm>
          <a:prstGeom prst="rect">
            <a:avLst/>
          </a:prstGeom>
        </p:spPr>
      </p:pic>
      <p:pic>
        <p:nvPicPr>
          <p:cNvPr id="18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F164B5CA-72B6-40EA-A002-2CEB5FD85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66" y="586822"/>
            <a:ext cx="1666875" cy="1644650"/>
          </a:xfrm>
          <a:prstGeom prst="rect">
            <a:avLst/>
          </a:prstGeom>
        </p:spPr>
      </p:pic>
      <p:pic>
        <p:nvPicPr>
          <p:cNvPr id="19" name="Imagen 18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A189FFD5-0BD7-492E-8C5A-D8C02DC657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75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9FC398-AC14-4B71-888D-BA59D192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800" dirty="0"/>
              <a:t>Indicador cartera vencida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80C6CD-A269-456A-8BC7-9F2ECFDAA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7AD4AE-24B3-49B1-BDFF-A404A78FE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475609"/>
            <a:ext cx="6656832" cy="3806197"/>
          </a:xfrm>
          <a:prstGeom prst="rect">
            <a:avLst/>
          </a:prstGeom>
        </p:spPr>
      </p:pic>
      <p:pic>
        <p:nvPicPr>
          <p:cNvPr id="12" name="Imagen 11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8280F3BF-2DA3-48B0-94B4-470347F522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24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70AB3-A991-4382-A9B3-86378D5F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311" y="414998"/>
            <a:ext cx="5584243" cy="4147478"/>
          </a:xfrm>
        </p:spPr>
        <p:txBody>
          <a:bodyPr anchor="t" anchorCtr="0">
            <a:normAutofit/>
          </a:bodyPr>
          <a:lstStyle/>
          <a:p>
            <a:r>
              <a:rPr lang="es-EC" sz="3000" dirty="0"/>
              <a:t>Agradecemos el apoyo de:</a:t>
            </a:r>
            <a:br>
              <a:rPr lang="es-EC" sz="3000" dirty="0"/>
            </a:br>
            <a:br>
              <a:rPr lang="es-EC" dirty="0"/>
            </a:b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BCBB9C-5976-4574-8902-E6E810BE3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97512"/>
            <a:ext cx="10515600" cy="1651452"/>
          </a:xfrm>
        </p:spPr>
        <p:txBody>
          <a:bodyPr>
            <a:normAutofit/>
          </a:bodyPr>
          <a:lstStyle/>
          <a:p>
            <a:pPr algn="r"/>
            <a:r>
              <a:rPr lang="es-EC" dirty="0"/>
              <a:t>www.fedeseg.ec</a:t>
            </a:r>
          </a:p>
          <a:p>
            <a:pPr algn="r"/>
            <a:r>
              <a:rPr lang="es-EC" dirty="0"/>
              <a:t>@FedesegEc</a:t>
            </a:r>
          </a:p>
        </p:txBody>
      </p:sp>
      <p:pic>
        <p:nvPicPr>
          <p:cNvPr id="4" name="Imagen 3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2A3D5501-4294-4031-A8E3-F0F7D0F36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046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EF810188-A6A7-4163-A81E-BB038982D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47" y="4798353"/>
            <a:ext cx="1666875" cy="16446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67BF55-21D3-4D0C-8A6A-11583B816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37" y="2383482"/>
            <a:ext cx="1615419" cy="387476"/>
          </a:xfrm>
          <a:prstGeom prst="rect">
            <a:avLst/>
          </a:prstGeom>
        </p:spPr>
      </p:pic>
      <p:pic>
        <p:nvPicPr>
          <p:cNvPr id="9" name="2 Imagen">
            <a:extLst>
              <a:ext uri="{FF2B5EF4-FFF2-40B4-BE49-F238E27FC236}">
                <a16:creationId xmlns:a16="http://schemas.microsoft.com/office/drawing/2014/main" id="{701CB324-E20B-4DD3-8A4D-477EAD19D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58" y="2301486"/>
            <a:ext cx="516057" cy="576064"/>
          </a:xfrm>
          <a:prstGeom prst="rect">
            <a:avLst/>
          </a:prstGeom>
        </p:spPr>
      </p:pic>
      <p:pic>
        <p:nvPicPr>
          <p:cNvPr id="10" name="Imagen 9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D7CB4EE5-D1BD-4E94-BE50-874A98A31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5762" y="2238498"/>
            <a:ext cx="1161324" cy="590530"/>
          </a:xfrm>
          <a:prstGeom prst="rect">
            <a:avLst/>
          </a:prstGeom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677C694-768F-491F-87CC-F616F5CB1D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5207" y="1930593"/>
            <a:ext cx="1470347" cy="116996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64F52C2-9DCE-4D0C-A72D-369F3A22AE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785" y="5834872"/>
            <a:ext cx="304843" cy="3048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84B1352-7A45-486F-8836-64AD6FCCEF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87" y="5826567"/>
            <a:ext cx="304843" cy="30484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0027272-4A16-4D8C-8587-8DCE84B5AD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89" y="5834872"/>
            <a:ext cx="304843" cy="30484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06FD4A0-A339-487B-9FDB-8A84479955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90" y="5834872"/>
            <a:ext cx="304843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37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94030E-A058-40D2-8B63-DF645121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Autofit/>
          </a:bodyPr>
          <a:lstStyle/>
          <a:p>
            <a:r>
              <a:rPr lang="es-EC" sz="2800" dirty="0"/>
              <a:t>Información del mercado de seguros</a:t>
            </a:r>
            <a:br>
              <a:rPr lang="es-EC" sz="2800" dirty="0"/>
            </a:br>
            <a:r>
              <a:rPr lang="es-EC" sz="2000" dirty="0"/>
              <a:t>Primer cuatrimestre 2021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Marcador de contenido 8" descr="Logotipo&#10;&#10;Descripción generada automáticamente">
            <a:extLst>
              <a:ext uri="{FF2B5EF4-FFF2-40B4-BE49-F238E27FC236}">
                <a16:creationId xmlns:a16="http://schemas.microsoft.com/office/drawing/2014/main" id="{4A22E759-0F62-4C0D-8706-423321FA3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" y="2717800"/>
            <a:ext cx="3206750" cy="3206750"/>
          </a:xfr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2EC5152-AA00-4E34-A882-684168BA54A5}"/>
              </a:ext>
            </a:extLst>
          </p:cNvPr>
          <p:cNvSpPr/>
          <p:nvPr/>
        </p:nvSpPr>
        <p:spPr>
          <a:xfrm>
            <a:off x="1374405" y="4987126"/>
            <a:ext cx="375858" cy="123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8511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BCABDF-E54B-4ECE-B090-265609BC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800" dirty="0"/>
              <a:t>Prima neta emitida por mes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18665C-E995-4ED7-92A4-E2E999E41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4" name="Imagen 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D957A0BE-044E-40C7-A520-D09ED2BCD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378117"/>
            <a:ext cx="6656832" cy="4001181"/>
          </a:xfrm>
          <a:prstGeom prst="rect">
            <a:avLst/>
          </a:prstGeom>
        </p:spPr>
      </p:pic>
      <p:pic>
        <p:nvPicPr>
          <p:cNvPr id="13" name="Imagen 12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AA0C8984-5816-4196-B14F-3D85C6328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  <p:pic>
        <p:nvPicPr>
          <p:cNvPr id="17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C4C89E6B-2EF4-4AF6-828E-1936CB81C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C9A909-1BAE-40CC-8060-AB694AC6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 fontScale="90000"/>
          </a:bodyPr>
          <a:lstStyle/>
          <a:p>
            <a:r>
              <a:rPr lang="es-EC" sz="2800" dirty="0"/>
              <a:t>Prima neta emitida anualizada consolidada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E2F7CC-D706-4900-936E-491DFC6EE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CA1E10-8B74-4292-BF70-BD8241142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473190"/>
            <a:ext cx="6656832" cy="3811036"/>
          </a:xfrm>
          <a:prstGeom prst="rect">
            <a:avLst/>
          </a:prstGeom>
        </p:spPr>
      </p:pic>
      <p:pic>
        <p:nvPicPr>
          <p:cNvPr id="10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882377DF-FAA8-49AD-B488-ECB7BF7B3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12" name="Imagen 11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74F7178E-579C-4E8E-A331-F7942A1D42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029188-FDF3-4C50-A41E-7260B1351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es-EC" sz="3200"/>
              <a:t>Prima neta emitida vida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FC9A4B-58E8-43E3-9365-000C894F9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endParaRPr lang="es-EC" sz="1800"/>
          </a:p>
        </p:txBody>
      </p:sp>
      <p:pic>
        <p:nvPicPr>
          <p:cNvPr id="4" name="Imagen 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6FF0C637-07C8-49D4-8974-DA5C729DD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3" y="2823960"/>
            <a:ext cx="5481509" cy="32947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41DFDB-20E4-4BF4-8583-106DC582B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81" y="4017284"/>
            <a:ext cx="5523082" cy="908089"/>
          </a:xfrm>
          <a:prstGeom prst="rect">
            <a:avLst/>
          </a:prstGeom>
        </p:spPr>
      </p:pic>
      <p:pic>
        <p:nvPicPr>
          <p:cNvPr id="16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C71D0BA1-E62D-440E-A9B2-CCF5C68A1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66" y="586822"/>
            <a:ext cx="1666875" cy="1644650"/>
          </a:xfrm>
          <a:prstGeom prst="rect">
            <a:avLst/>
          </a:prstGeom>
        </p:spPr>
      </p:pic>
      <p:pic>
        <p:nvPicPr>
          <p:cNvPr id="18" name="Imagen 17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A88AEA1E-55C2-4D3D-824E-66F9CAA493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029188-FDF3-4C50-A41E-7260B1351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es-EC" sz="3200" dirty="0"/>
              <a:t>Prima neta emitida generales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FC9A4B-58E8-43E3-9365-000C894F9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endParaRPr lang="es-EC" sz="180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24BB908-5E6D-414E-B37C-871AD950A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3" y="2823960"/>
            <a:ext cx="5481509" cy="32947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60B458-BE46-412B-9CB2-EDAE99B1A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81" y="4017284"/>
            <a:ext cx="5523082" cy="908089"/>
          </a:xfrm>
          <a:prstGeom prst="rect">
            <a:avLst/>
          </a:prstGeom>
        </p:spPr>
      </p:pic>
      <p:pic>
        <p:nvPicPr>
          <p:cNvPr id="18" name="Imagen 17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A88AEA1E-55C2-4D3D-824E-66F9CAA493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  <p:pic>
        <p:nvPicPr>
          <p:cNvPr id="30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6B103EEC-A153-4921-B92F-6342A3018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66" y="586822"/>
            <a:ext cx="1666875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2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A75E99-6CA8-4701-B758-6F69A850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s-EC" sz="2400" dirty="0"/>
              <a:t>Prima neta emitida anualizada por compañía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9AE394-3BED-4AC9-B8A4-DC707A5FE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4949DAB-691C-4524-A08D-94BF418FB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634" y="630936"/>
            <a:ext cx="6404843" cy="5495544"/>
          </a:xfrm>
          <a:prstGeom prst="rect">
            <a:avLst/>
          </a:prstGeom>
        </p:spPr>
      </p:pic>
      <p:pic>
        <p:nvPicPr>
          <p:cNvPr id="16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0D2BA32E-93EB-4558-8377-218D6FB9B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18" name="Imagen 17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91F955CB-A7AD-4C06-B4D6-7342FD6CA1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9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B8E0F3-F0BB-40A5-B25A-4B109664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 fontScale="90000"/>
          </a:bodyPr>
          <a:lstStyle/>
          <a:p>
            <a:r>
              <a:rPr lang="es-EC" sz="2800" dirty="0"/>
              <a:t>Prima neta emitida anualizada por compañía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938CED-9AC7-471A-95B2-1662A91C4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endParaRPr lang="es-EC" sz="17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321476-9A08-4313-AD88-01BE31C94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231880"/>
            <a:ext cx="6656832" cy="4293656"/>
          </a:xfrm>
          <a:prstGeom prst="rect">
            <a:avLst/>
          </a:prstGeom>
        </p:spPr>
      </p:pic>
      <p:pic>
        <p:nvPicPr>
          <p:cNvPr id="11" name="Marcador de contenido 9" descr="Forma, Icono&#10;&#10;Descripción generada automáticamente">
            <a:extLst>
              <a:ext uri="{FF2B5EF4-FFF2-40B4-BE49-F238E27FC236}">
                <a16:creationId xmlns:a16="http://schemas.microsoft.com/office/drawing/2014/main" id="{7C32EB39-D214-416C-9C07-366275EE4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" y="4168471"/>
            <a:ext cx="1666875" cy="1644650"/>
          </a:xfrm>
          <a:prstGeom prst="rect">
            <a:avLst/>
          </a:prstGeom>
        </p:spPr>
      </p:pic>
      <p:pic>
        <p:nvPicPr>
          <p:cNvPr id="13" name="Imagen 12" descr="Una estrella de color azul&#10;&#10;Descripción generada automáticamente con confianza baja">
            <a:extLst>
              <a:ext uri="{FF2B5EF4-FFF2-40B4-BE49-F238E27FC236}">
                <a16:creationId xmlns:a16="http://schemas.microsoft.com/office/drawing/2014/main" id="{36339709-1781-45F3-AF3A-CFCE063EF2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92" b="90110"/>
          <a:stretch/>
        </p:blipFill>
        <p:spPr>
          <a:xfrm>
            <a:off x="0" y="6355644"/>
            <a:ext cx="12192000" cy="5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76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159</Words>
  <Application>Microsoft Office PowerPoint</Application>
  <PresentationFormat>Panorámica</PresentationFormat>
  <Paragraphs>37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de Office</vt:lpstr>
      <vt:lpstr>Información del  mercado de seguros </vt:lpstr>
      <vt:lpstr>Prima neta emitida</vt:lpstr>
      <vt:lpstr>Prima neta emitida consolidada</vt:lpstr>
      <vt:lpstr>Prima neta emitida por mes</vt:lpstr>
      <vt:lpstr>Prima neta emitida anualizada consolidada</vt:lpstr>
      <vt:lpstr>Prima neta emitida vida</vt:lpstr>
      <vt:lpstr>Prima neta emitida generales</vt:lpstr>
      <vt:lpstr>Prima neta emitida anualizada por compañía</vt:lpstr>
      <vt:lpstr>Prima neta emitida anualizada por compañía</vt:lpstr>
      <vt:lpstr>Prima neta emitida anualizada por ramo</vt:lpstr>
      <vt:lpstr>Prima neta emitida anualizada por ramo</vt:lpstr>
      <vt:lpstr>Indicadores de gestión técnica</vt:lpstr>
      <vt:lpstr>Siniestralidad devengada consolidada</vt:lpstr>
      <vt:lpstr>Siniestralidad devengada seguros de vida</vt:lpstr>
      <vt:lpstr>Siniestralidad devengada seguros no vida</vt:lpstr>
      <vt:lpstr>Índice combinado consolidado</vt:lpstr>
      <vt:lpstr>Índice combinado seguros de vida</vt:lpstr>
      <vt:lpstr>Índice combinado seguros no vida</vt:lpstr>
      <vt:lpstr>Indicadores de gestión por ramo</vt:lpstr>
      <vt:lpstr>Indicadores de gestión por compañía</vt:lpstr>
      <vt:lpstr>Resultados</vt:lpstr>
      <vt:lpstr>Resultado neto acumulado consolidado</vt:lpstr>
      <vt:lpstr>Índices resultado técnico consolidado</vt:lpstr>
      <vt:lpstr>Resultado neto acumulado vida</vt:lpstr>
      <vt:lpstr>Índices resultado técnico vida</vt:lpstr>
      <vt:lpstr>Resultado neto acumulado generales</vt:lpstr>
      <vt:lpstr>Índices resultado técnico generales</vt:lpstr>
      <vt:lpstr>Resultado neto acumulado</vt:lpstr>
      <vt:lpstr>Indicadores financieros</vt:lpstr>
      <vt:lpstr>Indicadores financieros</vt:lpstr>
      <vt:lpstr>Indicadores de liquidez</vt:lpstr>
      <vt:lpstr>Indicador cartera vencida</vt:lpstr>
      <vt:lpstr>Agradecemos el apoyo de:  </vt:lpstr>
      <vt:lpstr>Información del mercado de seguros Primer cuatrimestre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Patricio Salas</dc:creator>
  <cp:lastModifiedBy>Patricio Salas</cp:lastModifiedBy>
  <cp:revision>37</cp:revision>
  <dcterms:created xsi:type="dcterms:W3CDTF">2021-06-09T16:16:04Z</dcterms:created>
  <dcterms:modified xsi:type="dcterms:W3CDTF">2021-06-15T14:43:53Z</dcterms:modified>
</cp:coreProperties>
</file>